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4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5F69-4C33-4AAA-B8BE-16759C989282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B38D-4AA2-4458-AE10-7519D25724D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5F69-4C33-4AAA-B8BE-16759C989282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B38D-4AA2-4458-AE10-7519D25724D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5F69-4C33-4AAA-B8BE-16759C989282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B38D-4AA2-4458-AE10-7519D25724D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5F69-4C33-4AAA-B8BE-16759C989282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B38D-4AA2-4458-AE10-7519D25724D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5F69-4C33-4AAA-B8BE-16759C989282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B38D-4AA2-4458-AE10-7519D25724D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5F69-4C33-4AAA-B8BE-16759C989282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B38D-4AA2-4458-AE10-7519D25724D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5F69-4C33-4AAA-B8BE-16759C989282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B38D-4AA2-4458-AE10-7519D25724D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5F69-4C33-4AAA-B8BE-16759C989282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B38D-4AA2-4458-AE10-7519D25724D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5F69-4C33-4AAA-B8BE-16759C989282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B38D-4AA2-4458-AE10-7519D25724D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5F69-4C33-4AAA-B8BE-16759C989282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B38D-4AA2-4458-AE10-7519D25724D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C5F69-4C33-4AAA-B8BE-16759C989282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26B38D-4AA2-4458-AE10-7519D25724D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7C5F69-4C33-4AAA-B8BE-16759C989282}" type="datetimeFigureOut">
              <a:rPr lang="ru-RU" smtClean="0"/>
              <a:t>05.12.2019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26B38D-4AA2-4458-AE10-7519D25724D5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our2015.mts.ru/ru/compliance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pliance.s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compliance.s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cbooks.ru/upload/iblock/9fc/9fc52916a12f5bb7f2007d529c659f3e.pdf" TargetMode="External"/><Relationship Id="rId2" Type="http://schemas.openxmlformats.org/officeDocument/2006/relationships/hyperlink" Target="https://fas.gov.ru/documents/66316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osmintrud.ru/ministry/programms/anticorruption/9/3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cyberleninka.ru/article/n/1660786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orporate.baltika.ru/news/baltika-antimonopol-nyy-komplaens-kak-osnova-stabil-nosti-biznes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7851648" cy="18288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Комплаенс-культура организации. Этический комплаенс</a:t>
            </a:r>
            <a:endParaRPr lang="ru-RU" sz="4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573016"/>
            <a:ext cx="7854696" cy="17526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endParaRPr lang="en-US" sz="3600" b="1" dirty="0" smtClean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Кафедра социологии проектной деятельности и проконкурентного регулирования Факультета социальных наук ННГУ им. Н.И. Лобачевского</a:t>
            </a:r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052736"/>
            <a:ext cx="3497264" cy="98025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19256" cy="5343872"/>
          </a:xfrm>
        </p:spPr>
        <p:txBody>
          <a:bodyPr/>
          <a:lstStyle/>
          <a:p>
            <a:r>
              <a:rPr lang="ru-RU" dirty="0" smtClean="0"/>
              <a:t>Компания МТС заявляет о следовании принципам соблюдения требований антикоррупционного законодательства и этического делового поведения во всех видах и независимо от страны мира, в которой Компания осуществляет свою хозяйственную деятельность. В МТС закреплён принцип неприятия коррупции в любых формах и проявлениях как в повседневной деятельности, так и при реализации стратегических проектов. </a:t>
            </a:r>
          </a:p>
          <a:p>
            <a:pPr>
              <a:buNone/>
            </a:pPr>
            <a:endParaRPr lang="ru-RU" dirty="0" smtClean="0"/>
          </a:p>
          <a:p>
            <a:r>
              <a:rPr lang="en-US" dirty="0" smtClean="0">
                <a:hlinkClick r:id="rId2"/>
              </a:rPr>
              <a:t>http://our2015.mts.ru/ru/compliance.html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МТС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16012" y="908721"/>
            <a:ext cx="7423907" cy="54158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омплаенс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844824"/>
            <a:ext cx="8355721" cy="34861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572784"/>
          </a:xfrm>
        </p:spPr>
        <p:txBody>
          <a:bodyPr anchor="t">
            <a:normAutofit fontScale="90000"/>
          </a:bodyPr>
          <a:lstStyle/>
          <a:p>
            <a:r>
              <a:rPr lang="ru-RU" sz="2400" dirty="0" smtClean="0"/>
              <a:t>Вслед за лидерами бизнеса, российские организации госсектора также решают вопросы формирования комплаенс-системы, задумываются об оптимальных способах обеспечения соответствия требованиям отечественного законодательства. 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8219256" cy="411973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настоящий момент разработка элементов национальной системы комплаенса, в том числе антимонопольного, ведётся довольно активно. Заявлено об актуальности развития комплаенс-менеджмента, в частности, в Московской области разработан проект профессионального стандарта «менеджер в сфере комплаенса». Практическое пособие </a:t>
            </a:r>
            <a:r>
              <a:rPr lang="en-US" dirty="0" smtClean="0"/>
              <a:t>ICC </a:t>
            </a:r>
            <a:r>
              <a:rPr lang="ru-RU" dirty="0" smtClean="0"/>
              <a:t>по комплаенсу предлагает организациям методы выявления и оценки антимонопольных рисков, осуществляется информатизация процессов. Сформированы методические рекомендации по внедрению системы антимонопольного комплаенса в органах власти.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34387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Наличие системы внутреннего обеспечения соответствия требованиям законодательства, в том числе антимонопольного, является важнейшим элементом </a:t>
            </a:r>
            <a:r>
              <a:rPr lang="ru-RU" i="1" dirty="0" smtClean="0"/>
              <a:t>правовой и организационной культуры </a:t>
            </a:r>
            <a:r>
              <a:rPr lang="ru-RU" dirty="0" smtClean="0"/>
              <a:t>любой современной компании. Одним из основных стимулов, способствующих данной деятельности, является наличие рисков, 70% которых определяются как «неосознанные», и это создаёт «иллюзию безопасности». Поэтому важно «укреплять иммунитет», запасаться доказательствами невиновности, учитывать принцип «</a:t>
            </a:r>
            <a:r>
              <a:rPr lang="en-US" dirty="0" smtClean="0"/>
              <a:t>tone at the top</a:t>
            </a:r>
            <a:r>
              <a:rPr lang="ru-RU" dirty="0" smtClean="0"/>
              <a:t>», согласно которому собственники компаний должны активно участвовать в формировании организационных норм и правил в рамках системы комплаенса. Национальная комплаенс-ассоциация (НАК), </a:t>
            </a:r>
            <a:r>
              <a:rPr lang="en-US" dirty="0" smtClean="0">
                <a:hlinkClick r:id="rId2"/>
              </a:rPr>
              <a:t>https://www.compliance.su/ </a:t>
            </a:r>
            <a:r>
              <a:rPr lang="ru-RU" dirty="0" smtClean="0"/>
              <a:t>возглавляемая В.В.Балакиным, определяет 22 вида комплаенса, внедрение которых с помощью разработанного алгоритма позволяет организациям защитить себя при наличии рисков.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04088"/>
            <a:ext cx="8291264" cy="852704"/>
          </a:xfrm>
        </p:spPr>
        <p:txBody>
          <a:bodyPr anchor="t">
            <a:normAutofit/>
          </a:bodyPr>
          <a:lstStyle/>
          <a:p>
            <a:r>
              <a:rPr lang="ru-RU" sz="2400" dirty="0" smtClean="0"/>
              <a:t>Из исследования «Иллюзия безопасности» (Национальная юридическая сеть) </a:t>
            </a:r>
            <a:r>
              <a:rPr lang="en-US" sz="2400" dirty="0" smtClean="0">
                <a:hlinkClick r:id="rId2"/>
              </a:rPr>
              <a:t>https://www.compliance.su/ </a:t>
            </a:r>
            <a:endParaRPr lang="ru-RU" sz="2400" dirty="0"/>
          </a:p>
        </p:txBody>
      </p:sp>
      <p:pic>
        <p:nvPicPr>
          <p:cNvPr id="4" name="Содержимое 3" descr="Комплаенс Колесо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11760" y="1556792"/>
            <a:ext cx="4150857" cy="47482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19256" cy="5616624"/>
          </a:xfrm>
        </p:spPr>
        <p:txBody>
          <a:bodyPr>
            <a:normAutofit fontScale="55000" lnSpcReduction="20000"/>
          </a:bodyPr>
          <a:lstStyle/>
          <a:p>
            <a:r>
              <a:rPr lang="ru-RU" sz="3100" dirty="0" smtClean="0"/>
              <a:t>Успех институциализации комплаенс-системы сегодня, по всей видимости, зависит от того, в какой степени органы власти и экспертное сообщество смогут убедить отечественные организации в жизненной необходимости применения рассматриваемой модели в современных условиях.</a:t>
            </a:r>
          </a:p>
          <a:p>
            <a:pPr>
              <a:buNone/>
            </a:pPr>
            <a:endParaRPr lang="ru-RU" sz="3100" dirty="0" smtClean="0"/>
          </a:p>
          <a:p>
            <a:r>
              <a:rPr lang="ru-RU" sz="3100" dirty="0" smtClean="0"/>
              <a:t>Комплаенс предстаёт перед нами как явление многогранное, междисциплинарное, насыщенное смыслами. Можно выделить понимание данного термина в более </a:t>
            </a:r>
            <a:r>
              <a:rPr lang="ru-RU" sz="3100" i="1" dirty="0" smtClean="0"/>
              <a:t>узком</a:t>
            </a:r>
            <a:r>
              <a:rPr lang="ru-RU" sz="3100" dirty="0" smtClean="0"/>
              <a:t> и более </a:t>
            </a:r>
            <a:r>
              <a:rPr lang="ru-RU" sz="3100" i="1" dirty="0" smtClean="0"/>
              <a:t>широком</a:t>
            </a:r>
            <a:r>
              <a:rPr lang="ru-RU" sz="3100" dirty="0" smtClean="0"/>
              <a:t> значениях.</a:t>
            </a:r>
          </a:p>
          <a:p>
            <a:pPr>
              <a:buNone/>
            </a:pPr>
            <a:endParaRPr lang="ru-RU" sz="3100" dirty="0" smtClean="0"/>
          </a:p>
          <a:p>
            <a:r>
              <a:rPr lang="ru-RU" sz="3100" dirty="0" smtClean="0"/>
              <a:t>В первом случае комплаенс следует рассматривать как систему внутреннего обеспечения соответствия требованиям законодательства (в том числе, антимонопольного). Это свод формальных правил / ограничений «что можно – что нельзя», согласованных организацией с государством и обязательных для исполнения. </a:t>
            </a:r>
          </a:p>
          <a:p>
            <a:pPr>
              <a:buNone/>
            </a:pPr>
            <a:endParaRPr lang="ru-RU" sz="3100" dirty="0" smtClean="0"/>
          </a:p>
          <a:p>
            <a:r>
              <a:rPr lang="ru-RU" sz="3100" dirty="0" smtClean="0"/>
              <a:t>Во втором случае система соответствия требованиям законодательства, помимо формальных правил, дополняется ещё и неформальными нормами, складывающимися и функционирующими во всякой организации. Если в узком смысле комплаенс является предметом рассмотрения юридической науки, в широком смысле комплаенс – это междисциплинарная сфера интереса, так как здесь комплаенс оказывается частью организационной культуры, ориентированной, помимо прочего, на ответственную профилактику рисков. А организационная культура формируется под влиянием целого ряда внешних и внутренних факторов.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3438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То, в какой степени деятельность организации соответствует требованиям законодательства, зависит и от внешних социально-экономических и социокультурных условий, и от того, что эта организация из себя представляет. Целый комплекс дисциплин  – теория организаций, организационное поведение, социология, социальная психология имеют в своём распоряжении подходы, которые позволяют получить ответ на вопрос, какую роль в жизни организаций играют неформальные практики и каково взаимовлияние формальной и неформальной составляющих организационной культуры.</a:t>
            </a:r>
          </a:p>
          <a:p>
            <a:r>
              <a:rPr lang="ru-RU" dirty="0" smtClean="0"/>
              <a:t>Возможно, что благое дело повсеместного внедрения системы комплаенса в российских реалиях может быть заторможено наличием целого ряда барьеров, средовых и организационных.</a:t>
            </a:r>
          </a:p>
          <a:p>
            <a:r>
              <a:rPr lang="ru-RU" dirty="0" smtClean="0"/>
              <a:t>Каким должен быть уровень развития, характер национальной экономики и правовой системы для того, чтобы мы могли заимствовать «продукт», появившийся в конце прошлого столетия в США и превращать его в элемент нашей традиции? Каковы риски «отторжения» при «пересадке»? Какова специфика внедрения комплаенс –системы в организациях госсектора? Как само государство демонстрирует культуру комплаенса? На эти вопросы предстоит ответить российскому экспертному сообществу.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68313" y="981075"/>
            <a:ext cx="8218487" cy="5343525"/>
          </a:xfrm>
        </p:spPr>
        <p:txBody>
          <a:bodyPr/>
          <a:lstStyle/>
          <a:p>
            <a:r>
              <a:rPr lang="ru-RU" dirty="0" smtClean="0"/>
              <a:t>Становление института комплаенса в нашей стране будет обусловлено тем, в какой степени представителям различных социальных групп и страт удастся договориться о «правилах игры», правилах </a:t>
            </a:r>
            <a:r>
              <a:rPr lang="en-US" dirty="0" smtClean="0"/>
              <a:t>fair play </a:t>
            </a:r>
            <a:r>
              <a:rPr lang="ru-RU" dirty="0" smtClean="0"/>
              <a:t>в различных сферах. Получится ли создать перечень ограничений, отвечающих указанным этическим принципам, следовать формальным договорённостям, укоренить и масштабировать практики профилактики рисков нарушения законодательства на национальной «почве».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34387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Комплаенс – это, с одной стороны, система формальных правил, определяемых организацией совместно с государством в рамках существующего законодательства, а с другой стороны, важнейший элемент корпоративной культуры. Многое в разработке организационной модели профилактики рисков нарушения законодательство зависит от усилий самой организации, ориентиров, ответственности и лидерских характеристик руководства, от того, насколько подробно и всесторонне будет прописаны правила корпоративного поведения.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Так, представитель пивоваренной компании «Балтика» А.Л. Рогачевский в ходе конференции, посвящённой российскому и европейскому опыту реализации системы комплаенс (Москва, ноябрь 2019) рассказал о практике внедрения компанией под эгидой корпорации </a:t>
            </a:r>
            <a:r>
              <a:rPr lang="en-US" dirty="0" smtClean="0"/>
              <a:t>Carlsberg</a:t>
            </a:r>
            <a:r>
              <a:rPr lang="ru-RU" dirty="0" smtClean="0"/>
              <a:t> антимонопольного комплаенса и сотрудничестве с ФАС, назвав одним из ключевых элементов системы практическое руководство «</a:t>
            </a:r>
            <a:r>
              <a:rPr lang="en-US" dirty="0" smtClean="0"/>
              <a:t>Dos and Don</a:t>
            </a:r>
            <a:r>
              <a:rPr lang="ru-RU" dirty="0" smtClean="0"/>
              <a:t>’</a:t>
            </a:r>
            <a:r>
              <a:rPr lang="en-US" dirty="0" smtClean="0"/>
              <a:t>ts</a:t>
            </a:r>
            <a:r>
              <a:rPr lang="ru-RU" dirty="0" smtClean="0"/>
              <a:t>» («Что можно, что нельзя»). В докладе начальника Управления по борьбе с картелями ФАС РФ А.П. Тенишева также прозвучал тезис о том, что организационный комплаенс должен быть основан на принципе «лучше не надо», который поможет и руководству, и сотрудникам осознать, где на дороге зажигается «красный свет», запрещающий дальнейшее движение. Комплаенс – это множество запретов и ограничений, принимаемых компанией, способ преодолеть собственное правовое невежество, незнание.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788808"/>
          </a:xfrm>
        </p:spPr>
        <p:txBody>
          <a:bodyPr anchor="t">
            <a:normAutofit fontScale="90000"/>
          </a:bodyPr>
          <a:lstStyle/>
          <a:p>
            <a:r>
              <a:rPr lang="ru-RU" sz="2400" dirty="0" smtClean="0"/>
              <a:t>Соответствие организации «духу времени», её современность определяется в том числе и тем, в какой степени руководство и сотрудники задумываются об управлении рисками и формировании комплаенс-системы. </a:t>
            </a:r>
            <a:r>
              <a:rPr lang="ru-RU" sz="2400" i="1" dirty="0" smtClean="0"/>
              <a:t>Комплаенс</a:t>
            </a:r>
            <a:r>
              <a:rPr lang="ru-RU" sz="2400" dirty="0" smtClean="0"/>
              <a:t> – это не дань моде, это необходимость, обусловленная динамикой  экономических, социальных, политических процессов в обществе. </a:t>
            </a:r>
            <a:endParaRPr lang="ru-RU" sz="2400" dirty="0"/>
          </a:p>
        </p:txBody>
      </p:sp>
      <p:pic>
        <p:nvPicPr>
          <p:cNvPr id="4" name="Содержимое 3" descr="Компкуль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3068960"/>
            <a:ext cx="8037615" cy="32758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ветофо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9912" y="981075"/>
            <a:ext cx="8015288" cy="5343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19256" cy="541588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Но даже наличие жёстких формальных правил, как утверждают современные авторы, не является гарантией </a:t>
            </a:r>
            <a:r>
              <a:rPr lang="en-US" dirty="0" smtClean="0"/>
              <a:t>fair play</a:t>
            </a:r>
            <a:r>
              <a:rPr lang="ru-RU" dirty="0" smtClean="0"/>
              <a:t>, так как мир неформальных практик, установок, взаимоотношений так обширен, что все принятые декларации могут разбиваться об эти подводные камни. История крупных американских компаний </a:t>
            </a:r>
            <a:r>
              <a:rPr lang="en-US" dirty="0" smtClean="0"/>
              <a:t>Enron</a:t>
            </a:r>
            <a:r>
              <a:rPr lang="ru-RU" dirty="0" smtClean="0"/>
              <a:t> и </a:t>
            </a:r>
            <a:r>
              <a:rPr lang="en-US" dirty="0" smtClean="0"/>
              <a:t>WorldCom</a:t>
            </a:r>
            <a:r>
              <a:rPr lang="ru-RU" dirty="0" smtClean="0"/>
              <a:t> не исчерпывает перечень  скандальных ситуаций в мире бизнеса, прежде всего, в финансовой, банковской сферах. Анализу причин недопустимых практик в Национальном банке Австралии (НАБ), приведших к крупным финансовым потерям, репутационному краху и увольнению высшего руководства, посвящена известная работа бывшего сотрудника банка Денниса Джентилина (</a:t>
            </a:r>
            <a:r>
              <a:rPr lang="en-US" dirty="0" smtClean="0"/>
              <a:t>Dennis Gentilin</a:t>
            </a:r>
            <a:r>
              <a:rPr lang="ru-RU" dirty="0" smtClean="0"/>
              <a:t>) «</a:t>
            </a:r>
            <a:r>
              <a:rPr lang="en-US" dirty="0" smtClean="0"/>
              <a:t>The Origins of Ethical Failures</a:t>
            </a:r>
            <a:r>
              <a:rPr lang="ru-RU" dirty="0" smtClean="0"/>
              <a:t>. </a:t>
            </a:r>
            <a:r>
              <a:rPr lang="en-US" dirty="0" smtClean="0"/>
              <a:t>Lessons for Leaders</a:t>
            </a:r>
            <a:r>
              <a:rPr lang="ru-RU" dirty="0" smtClean="0"/>
              <a:t>» (2016).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487888"/>
          </a:xfrm>
        </p:spPr>
        <p:txBody>
          <a:bodyPr>
            <a:normAutofit fontScale="55000" lnSpcReduction="20000"/>
          </a:bodyPr>
          <a:lstStyle/>
          <a:p>
            <a:r>
              <a:rPr lang="ru-RU" sz="3100" dirty="0" smtClean="0"/>
              <a:t>Д. Джентилин отмечает, что теоретики и практики традиционно исследуют организационное поведение с точки зрения классической </a:t>
            </a:r>
            <a:r>
              <a:rPr lang="ru-RU" sz="3100" i="1" dirty="0" smtClean="0"/>
              <a:t>рационалистической</a:t>
            </a:r>
            <a:r>
              <a:rPr lang="ru-RU" sz="3100" dirty="0" smtClean="0"/>
              <a:t> парадигмы, где человек предстаёт как </a:t>
            </a:r>
            <a:r>
              <a:rPr lang="en-US" sz="3100" dirty="0" smtClean="0"/>
              <a:t>homo economicus</a:t>
            </a:r>
            <a:r>
              <a:rPr lang="ru-RU" sz="3100" dirty="0" smtClean="0"/>
              <a:t>, как субъект, просчитывающий свои действия, преследующий выгоду и осознающий последствия собственных действий. Данный подход, утверждает автор, является в значительной степени ограниченным. </a:t>
            </a:r>
            <a:r>
              <a:rPr lang="ru-RU" sz="3100" i="1" dirty="0" smtClean="0"/>
              <a:t>Поведенческая</a:t>
            </a:r>
            <a:r>
              <a:rPr lang="ru-RU" sz="3100" dirty="0" smtClean="0"/>
              <a:t> модель, основанная на психологической теории бихевиоризма, объясняет поведение человека преимущественно как реакцию на воздействие среды, вследствие чего человек склонен действовать скорее нерационально, вопреки формальным нормам и правилам. Джентилин, будучи практиком, прошедшим через «жерло» скандальной истории, исследует случай своей организации, находя подтверждение гипотезам с помощью социально-психологических теорий, экспериментов, феноменов. </a:t>
            </a:r>
          </a:p>
          <a:p>
            <a:pPr>
              <a:buNone/>
            </a:pPr>
            <a:endParaRPr lang="ru-RU" sz="3100" dirty="0" smtClean="0"/>
          </a:p>
          <a:p>
            <a:r>
              <a:rPr lang="ru-RU" sz="3100" dirty="0" smtClean="0"/>
              <a:t>С точки зрения автора, можно выделить четыре группы предпосылок этических скандалов в организации: </a:t>
            </a:r>
            <a:r>
              <a:rPr lang="ru-RU" sz="3100" i="1" dirty="0" smtClean="0"/>
              <a:t>роль среды</a:t>
            </a:r>
            <a:r>
              <a:rPr lang="ru-RU" sz="3100" dirty="0" smtClean="0"/>
              <a:t> (неэтичные неформальные нормы могут доминировать, поведение человека сильно зависит от групповой идентичности, характера ситуации и системы); </a:t>
            </a:r>
            <a:r>
              <a:rPr lang="ru-RU" sz="3100" i="1" dirty="0" smtClean="0"/>
              <a:t>групповая динамика</a:t>
            </a:r>
            <a:r>
              <a:rPr lang="ru-RU" sz="3100" dirty="0" smtClean="0"/>
              <a:t> (люди в организациях склонны уступать начальству, а не приказам, подчиняться групповым настроениям, демонстрировать коллективные эффекты деиндивидуализации и «плюралистического неведения», зависеть от мнения большинства); </a:t>
            </a:r>
            <a:r>
              <a:rPr lang="ru-RU" sz="3100" i="1" dirty="0" smtClean="0"/>
              <a:t>несовершенство человеческой природы</a:t>
            </a:r>
            <a:r>
              <a:rPr lang="ru-RU" sz="3100" dirty="0" smtClean="0"/>
              <a:t> (роль таких факторов, как деньги, власть, страх), </a:t>
            </a:r>
            <a:r>
              <a:rPr lang="ru-RU" sz="3100" i="1" dirty="0" smtClean="0"/>
              <a:t>этическая слепота</a:t>
            </a:r>
            <a:r>
              <a:rPr lang="ru-RU" sz="3100" dirty="0" smtClean="0"/>
              <a:t> (роль разнообразных когнитивных искажений, таких как неприятие потери, эффект рамки, самоуверенность).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Соответственно, рассматривая систему комплаенс как институт, смысл которого заключается в профилактике рисков недобросовестности, мы говорим о том, что это, с одной стороны, согласованный набор формальных «правил игры», устанавливаемых организацией ограничений, а с другой стороны – это набор неформальных практик, определяемых организационной культурой (нормы поведения, договорённости, социальные нормы, традиции, мировоззрение). </a:t>
            </a:r>
          </a:p>
          <a:p>
            <a:r>
              <a:rPr lang="ru-RU" dirty="0" smtClean="0"/>
              <a:t>Очевидно, что лидеры несут ответственность за построение этичной организационной культуры, и эффективность системы комплаенса в значительной степени зависит от баланса между декларациями, прописанными в кодексах, и тем, что на самом деле происходит внутри организаций, при взаимодействии с людьми во внешней среде.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овещани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9710" y="981075"/>
            <a:ext cx="7295693" cy="5343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8728"/>
          </a:xfrm>
        </p:spPr>
        <p:txBody>
          <a:bodyPr anchor="t">
            <a:normAutofit/>
          </a:bodyPr>
          <a:lstStyle/>
          <a:p>
            <a:r>
              <a:rPr lang="ru-RU" sz="2000" dirty="0" smtClean="0"/>
              <a:t>Основные документы организации, формирующие систему комплаенс</a:t>
            </a:r>
            <a:br>
              <a:rPr lang="ru-RU" sz="2000" dirty="0" smtClean="0"/>
            </a:br>
            <a:r>
              <a:rPr lang="ru-RU" sz="2000" dirty="0" smtClean="0"/>
              <a:t> (Международная комплаенс-ассоциация </a:t>
            </a:r>
            <a:r>
              <a:rPr lang="en-US" sz="2000" dirty="0" smtClean="0"/>
              <a:t>https://www.int-comp.org/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19256" cy="4608512"/>
          </a:xfrm>
        </p:spPr>
        <p:txBody>
          <a:bodyPr>
            <a:normAutofit lnSpcReduction="10000"/>
          </a:bodyPr>
          <a:lstStyle/>
          <a:p>
            <a:r>
              <a:rPr lang="ru-RU" sz="2200" dirty="0" smtClean="0"/>
              <a:t>Кодекс корпоративного поведения.</a:t>
            </a:r>
          </a:p>
          <a:p>
            <a:r>
              <a:rPr lang="ru-RU" sz="2200" dirty="0" smtClean="0"/>
              <a:t>Кодекс корпоративной этики.</a:t>
            </a:r>
          </a:p>
          <a:p>
            <a:r>
              <a:rPr lang="ru-RU" sz="2200" dirty="0" smtClean="0"/>
              <a:t>Политика сообщения о нарушениях.</a:t>
            </a:r>
          </a:p>
          <a:p>
            <a:r>
              <a:rPr lang="ru-RU" sz="2200" dirty="0" smtClean="0"/>
              <a:t>Политика о взяточничестве и коррупции.</a:t>
            </a:r>
          </a:p>
          <a:p>
            <a:r>
              <a:rPr lang="ru-RU" sz="2200" dirty="0" smtClean="0"/>
              <a:t>Политика по противодействию легализации доходов, полученных незаконным путём.</a:t>
            </a:r>
          </a:p>
          <a:p>
            <a:r>
              <a:rPr lang="ru-RU" sz="2200" dirty="0" smtClean="0"/>
              <a:t>Политика о конфиденциальности данных.</a:t>
            </a:r>
          </a:p>
          <a:p>
            <a:r>
              <a:rPr lang="ru-RU" sz="2200" dirty="0" smtClean="0"/>
              <a:t>Политика о конфликте интересов.</a:t>
            </a:r>
          </a:p>
          <a:p>
            <a:r>
              <a:rPr lang="ru-RU" sz="2200" dirty="0" smtClean="0"/>
              <a:t>Политика по использованию и контролю инсайдерской информации.</a:t>
            </a:r>
          </a:p>
          <a:p>
            <a:r>
              <a:rPr lang="ru-RU" sz="2200" dirty="0" smtClean="0"/>
              <a:t>Политика контроля операций работников с ценными бумагами.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19256" cy="53438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Таким образом, комплаенс представляет для наших реалий новое и интересное явление, своеобразный «вызов», состоящий в том, сможет ли отечественный бизнес, в том числе малый и средний, а также организации госсектора, адаптировать нововведение к российским условиям. Актуальной задачей является культивирование соответствующих практик, как в сфере законодательства, так и в сфере организационного поведения. По всей видимости, успех зависит от роли лидеров и усилий экспертного сообщества, его просветительской, консультативной деятельности, от того, в какой степени ценности и нормы комплаенс-системы станут частью корпоративного сознания, правовой и организационной культуры.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5598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Распоряжение Правительства РФ от 18.10.2018 № 2258-Р «Об утверждении методических рекомендаций по созданию и организации федеральными органами исполнительной власти системы внутреннего обеспечения соответствия требованиям антимонопольного законодательства» </a:t>
            </a:r>
            <a:r>
              <a:rPr lang="en-US" dirty="0" smtClean="0">
                <a:hlinkClick r:id="rId2"/>
              </a:rPr>
              <a:t>https://fas.gov.ru/documents/663168</a:t>
            </a:r>
            <a:endParaRPr lang="en-US" dirty="0" smtClean="0"/>
          </a:p>
          <a:p>
            <a:r>
              <a:rPr lang="ru-RU" dirty="0" smtClean="0"/>
              <a:t>Практическое </a:t>
            </a:r>
            <a:r>
              <a:rPr lang="ru-RU" dirty="0" smtClean="0"/>
              <a:t>пособие </a:t>
            </a:r>
            <a:r>
              <a:rPr lang="en-US" dirty="0" smtClean="0"/>
              <a:t>ICC </a:t>
            </a:r>
            <a:r>
              <a:rPr lang="ru-RU" dirty="0" smtClean="0"/>
              <a:t>по антимонопольному комплаенсу </a:t>
            </a: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www.iccbooks.ru/upload/iblock/9fc/9fc52916a12f5bb7f2007d529c659f3e.pdf</a:t>
            </a:r>
            <a:endParaRPr lang="ru-RU" dirty="0" smtClean="0"/>
          </a:p>
          <a:p>
            <a:r>
              <a:rPr lang="ru-RU" dirty="0" smtClean="0"/>
              <a:t>Типовой кодекс этики и служебного поведения государственных и муниципальных служащих </a:t>
            </a:r>
            <a:r>
              <a:rPr lang="en-US" dirty="0">
                <a:hlinkClick r:id="rId4"/>
              </a:rPr>
              <a:t>https://rosmintrud.ru/ministry/programms/anticorruption/9/3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51216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3200" dirty="0" smtClean="0"/>
              <a:t>Спасибо за внимание!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2000" dirty="0" smtClean="0"/>
              <a:t>Презентация: Софронова Ю.Л., доцент кафедры социологии проектной деятельности и проконкурентного регулирования ФСН ННГУ им. Н.И. Лобачевского, к.с.н. </a:t>
            </a:r>
            <a:r>
              <a:rPr lang="en-US" sz="2000" dirty="0" smtClean="0"/>
              <a:t>Email: syl@list.ru</a:t>
            </a:r>
            <a:endParaRPr lang="ru-RU" sz="2000" dirty="0"/>
          </a:p>
        </p:txBody>
      </p:sp>
      <p:pic>
        <p:nvPicPr>
          <p:cNvPr id="4" name="Содержимое 3" descr="Финал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2348880"/>
            <a:ext cx="7941568" cy="39707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631904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Комплаенс (от англ. с</a:t>
            </a:r>
            <a:r>
              <a:rPr lang="en-US" dirty="0" smtClean="0"/>
              <a:t>ompliance</a:t>
            </a:r>
            <a:r>
              <a:rPr lang="ru-RU" dirty="0" smtClean="0"/>
              <a:t> – согласие, повиновение, исполнение) – действие в соответствии с запросом или указанием, соответствие каким-либо внутренним или внешним требованиям или нормам.</a:t>
            </a:r>
          </a:p>
          <a:p>
            <a:r>
              <a:rPr lang="ru-RU" dirty="0" smtClean="0"/>
              <a:t>В теории риск-менеджмента комплаенс определяется как стратегия превентивного (профилактического) воздействия на риск. </a:t>
            </a:r>
          </a:p>
          <a:p>
            <a:r>
              <a:rPr lang="ru-RU" dirty="0" smtClean="0"/>
              <a:t>В рамках законопроекта, вносящего изменения в российский ФЗ «О защите конкуренции» комплаенс трактуется как система внутреннего обеспечения соответствия требованиям антимонопольного законодательства.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27186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Комплаенс – это система практик, применяемых изначально и преимущественно в </a:t>
            </a:r>
            <a:r>
              <a:rPr lang="ru-RU" i="1" dirty="0" smtClean="0"/>
              <a:t>финансово-банковской сфере</a:t>
            </a:r>
            <a:r>
              <a:rPr lang="ru-RU" dirty="0" smtClean="0"/>
              <a:t>. Одним из первых этапов институциализации системы комплаенса в мире, стало принятие в США в 2002 г. закона Сарнбейнза – Оксли (</a:t>
            </a:r>
            <a:r>
              <a:rPr lang="en-US" dirty="0" smtClean="0"/>
              <a:t>Sarbanes</a:t>
            </a:r>
            <a:r>
              <a:rPr lang="ru-RU" dirty="0" smtClean="0"/>
              <a:t> – </a:t>
            </a:r>
            <a:r>
              <a:rPr lang="en-US" dirty="0" smtClean="0"/>
              <a:t>Oxley</a:t>
            </a:r>
            <a:r>
              <a:rPr lang="ru-RU" dirty="0" smtClean="0"/>
              <a:t>, </a:t>
            </a:r>
            <a:r>
              <a:rPr lang="en-US" dirty="0" smtClean="0"/>
              <a:t>SOX</a:t>
            </a:r>
            <a:r>
              <a:rPr lang="ru-RU" dirty="0" smtClean="0"/>
              <a:t>), после ряда скандалов с финансовой отчётностью в таких корпорациях, как </a:t>
            </a:r>
            <a:r>
              <a:rPr lang="en-US" dirty="0" smtClean="0"/>
              <a:t>Enron</a:t>
            </a:r>
            <a:r>
              <a:rPr lang="ru-RU" dirty="0" smtClean="0"/>
              <a:t> и </a:t>
            </a:r>
            <a:r>
              <a:rPr lang="en-US" dirty="0" smtClean="0"/>
              <a:t>WorldCom</a:t>
            </a:r>
            <a:r>
              <a:rPr lang="ru-RU" dirty="0" smtClean="0"/>
              <a:t>, менеджеры которых были уличены в недобросовестном поведении. Закон ужесточил требования к подготовке финансовой отчётности, раскрыл вопросы корпоративной ответственности, конфликта интересов. В частности, </a:t>
            </a:r>
            <a:r>
              <a:rPr lang="en-US" dirty="0" smtClean="0"/>
              <a:t>SOX </a:t>
            </a:r>
            <a:r>
              <a:rPr lang="ru-RU" dirty="0" smtClean="0"/>
              <a:t>предусматривает принятие кодекса корпоративного поведения для высших финансовых сотрудников компании, лишение директоров и должностных лиц компаний права на поощрительные вознаграждения или ценные бумаги, защиту корпоративных информаторов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 anchor="t">
            <a:normAutofit fontScale="90000"/>
          </a:bodyPr>
          <a:lstStyle/>
          <a:p>
            <a:r>
              <a:rPr lang="ru-RU" sz="2400" dirty="0" smtClean="0"/>
              <a:t>Закон «Сарнбейнза-Оксли 2002 г.» – важный инструмент, используемый в США в борьбе с мошенничеством в финансовой отчётности  </a:t>
            </a:r>
            <a:r>
              <a:rPr lang="en-US" sz="2400" dirty="0" smtClean="0">
                <a:hlinkClick r:id="rId2"/>
              </a:rPr>
              <a:t>https://cyberleninka.ru/article/n/16607866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одержимое 3" descr="Сарнб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2204864"/>
            <a:ext cx="6553436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3438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настоящий момент комплаенс – это новый элемент в законодательстве ЕС (в том числе, в трудовом праве), но при этом наличие эффективной комплаенс - системы является одним из ключевых критериев при вступлении государства-кандидата в Европейский Союз.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Комплаенс-система рассматривается и как средство экономического роста (принцип «политика мягкости вредна для экономики»), и как вопрос выживания для организации, возможность обеспечения сильной позиции, и предусматривает разработку инструментария, при наличии которого компании становится невыгодным нарушать правила. Всё это исключает риски потери имиджа и репутации, утраты госзаказов, наложения штрафов. По статистике, при наличии безукоризненной корпоративной системы комплаенса уровень штрафов снижается до 30% (*)</a:t>
            </a:r>
          </a:p>
          <a:p>
            <a:pPr>
              <a:buNone/>
            </a:pPr>
            <a:endParaRPr lang="ru-RU" dirty="0" smtClean="0"/>
          </a:p>
          <a:p>
            <a:r>
              <a:rPr lang="ru-RU" sz="1900" dirty="0" smtClean="0"/>
              <a:t>*Данные из выступления проф. К. Армбрюстера в рамках Международной научно-практической конференции </a:t>
            </a:r>
            <a:r>
              <a:rPr lang="ru-RU" sz="1800" dirty="0" smtClean="0"/>
              <a:t>«Комплаенс как система управления рисками: российский и европейский опыт» (Красногорск, Москва, 12 – 13 ноября 2019 г.). </a:t>
            </a:r>
            <a:endParaRPr lang="ru-R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91264" cy="5487888"/>
          </a:xfrm>
        </p:spPr>
        <p:txBody>
          <a:bodyPr>
            <a:normAutofit fontScale="47500" lnSpcReduction="20000"/>
          </a:bodyPr>
          <a:lstStyle/>
          <a:p>
            <a:r>
              <a:rPr lang="ru-RU" sz="3600" dirty="0" smtClean="0"/>
              <a:t>Так, например, в Германии 78% занятых в трудовой сфере работают на малых и средних частных предприятиях. Комплаенс определяется законом как внутреннее (добровольное) дело каждой компании (не директивная установка), поэтому существует множество корпоративных моделей профилактики рисков нарушения законодательства, отвечающих ментальности организации. Должность комплаенс-офицера ССО (</a:t>
            </a:r>
            <a:r>
              <a:rPr lang="en-US" sz="3600" dirty="0" smtClean="0"/>
              <a:t>chief compliance officer</a:t>
            </a:r>
            <a:r>
              <a:rPr lang="ru-RU" sz="3600" dirty="0" smtClean="0"/>
              <a:t>) – это уровень высшего руководства, совета директоров компании. Директивы по антимонопольному комплаенсу включают две части: первая – уважение прав, ценностей, борьба против дискриминации и защита окружающей среды, вторая – меры против коррупции и отмывания денег.</a:t>
            </a:r>
          </a:p>
          <a:p>
            <a:pPr>
              <a:buNone/>
            </a:pPr>
            <a:r>
              <a:rPr lang="ru-RU" sz="3600" dirty="0" smtClean="0"/>
              <a:t> </a:t>
            </a:r>
          </a:p>
          <a:p>
            <a:r>
              <a:rPr lang="ru-RU" sz="3600" dirty="0" smtClean="0"/>
              <a:t>Кодекс этики (поведенческий кодекс), подразумевает правила поведения каждого сотрудника. Ключевые ценности – честность, доверие, равноправие, единство. Работа по профилактике рисков нарушения законодательства предусматривает проведение тренингов, воркшопов, семинаров, опросов, разработку подробных гидов по поведению («что можно – что нельзя»). Примером может служить «директива о подарках». Превентивные меры – постоянная должностная ротация, исключение долгосрочного пребывания на одной и той же должности, исключение родственных связей, стимулирование плюрализма мнений в компании*.  </a:t>
            </a:r>
          </a:p>
          <a:p>
            <a:endParaRPr lang="ru-RU" dirty="0" smtClean="0"/>
          </a:p>
          <a:p>
            <a:r>
              <a:rPr lang="ru-RU" sz="2900" dirty="0" smtClean="0"/>
              <a:t> *Данные из выступления проф. К. Армбрюстера в рамках Международной научно-практической конференции «Комплаенс как система управления рисками: российский и европейский опыт» (Красногорск, Москва, 12 – 13 ноября 2019 г.). </a:t>
            </a:r>
          </a:p>
          <a:p>
            <a:pPr>
              <a:buNone/>
            </a:pPr>
            <a:r>
              <a:rPr lang="ru-RU" sz="2900" dirty="0" smtClean="0"/>
              <a:t>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3438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Россия находится на начальных этапах институциализации комплаенс-практик в организациях различного типа. Лидером процесса является отечественный бизнес. С 2012 года развивается система предупреждения правонарушений в сфере конкуренции, ФАС взаимодействует с предпринимательским сообществом в контексте реализации корпоративных профилактических программ по снижению антимонопольных рисков для компаний. Подобные программы внедряют такие известные российские бренды, как Лукойл, МТС, М-Видео, Сибур, ВТБ, Ингосстрах, Балтика, </a:t>
            </a:r>
            <a:r>
              <a:rPr lang="en-US" dirty="0" smtClean="0"/>
              <a:t>ERGO</a:t>
            </a:r>
            <a:r>
              <a:rPr lang="ru-RU" dirty="0" smtClean="0"/>
              <a:t> и другие.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19256" cy="53438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Так, пивоваренная компания «Балтика», как отмечено на официальном сайте организации, является одной из немногих организаций РФ, самостоятельно разработавших и внедривших локальные акты по внутреннему предупреждению нарушений антимонопольного законодательства. Основы системы комплаенс были заложены в компании в 2008 г. Она включает разработку внутренних корпоративных документов, системно выстроенное корпоративное обучение, постоянную коммуникацию с сотрудниками и регулярный мониторинг соблюдения установленных правил и процедур. </a:t>
            </a:r>
          </a:p>
          <a:p>
            <a:r>
              <a:rPr lang="en-US" dirty="0" smtClean="0">
                <a:hlinkClick r:id="rId2"/>
              </a:rPr>
              <a:t>https://corporate.baltika.ru/news/baltika-antimonopol-nyy-komplaens-kak-osnova-stabil-nosti-biznesa/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225</TotalTime>
  <Words>2387</Words>
  <Application>Microsoft Office PowerPoint</Application>
  <PresentationFormat>Экран (4:3)</PresentationFormat>
  <Paragraphs>72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Поток</vt:lpstr>
      <vt:lpstr>Комплаенс-культура организации. Этический комплаенс</vt:lpstr>
      <vt:lpstr>Соответствие организации «духу времени», её современность определяется в том числе и тем, в какой степени руководство и сотрудники задумываются об управлении рисками и формировании комплаенс-системы. Комплаенс – это не дань моде, это необходимость, обусловленная динамикой  экономических, социальных, политических процессов в обществе. </vt:lpstr>
      <vt:lpstr>Презентация PowerPoint</vt:lpstr>
      <vt:lpstr>Презентация PowerPoint</vt:lpstr>
      <vt:lpstr>Закон «Сарнбейнза-Оксли 2002 г.» – важный инструмент, используемый в США в борьбе с мошенничеством в финансовой отчётности  https://cyberleninka.ru/article/n/16607866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Вслед за лидерами бизнеса, российские организации госсектора также решают вопросы формирования комплаенс-системы, задумываются об оптимальных способах обеспечения соответствия требованиям отечественного законодательства.  </vt:lpstr>
      <vt:lpstr>Презентация PowerPoint</vt:lpstr>
      <vt:lpstr>Из исследования «Иллюзия безопасности» (Национальная юридическая сеть) https://www.compliance.su/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документы организации, формирующие систему комплаенс  (Международная комплаенс-ассоциация https://www.int-comp.org/)</vt:lpstr>
      <vt:lpstr>Презентация PowerPoint</vt:lpstr>
      <vt:lpstr>Презентация PowerPoint</vt:lpstr>
      <vt:lpstr>Спасибо за внимание!  Презентация: Софронова Ю.Л., доцент кафедры социологии проектной деятельности и проконкурентного регулирования ФСН ННГУ им. Н.И. Лобачевского, к.с.н. Email: syl@list.ru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Комплаенс-культура организации. Этический комплаенс</dc:title>
  <dc:creator>Софронова Юлия</dc:creator>
  <cp:lastModifiedBy>fil</cp:lastModifiedBy>
  <cp:revision>91</cp:revision>
  <dcterms:created xsi:type="dcterms:W3CDTF">2019-12-05T04:56:08Z</dcterms:created>
  <dcterms:modified xsi:type="dcterms:W3CDTF">2019-12-05T14:39:02Z</dcterms:modified>
</cp:coreProperties>
</file>